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1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3030202020304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2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963488"/>
    <a:srgbClr val="883C84"/>
    <a:srgbClr val="461B49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 showGuides="1">
      <p:cViewPr varScale="1">
        <p:scale>
          <a:sx n="57" d="100"/>
          <a:sy n="57" d="100"/>
        </p:scale>
        <p:origin x="624" y="192"/>
      </p:cViewPr>
      <p:guideLst>
        <p:guide orient="horz" pos="2148"/>
        <p:guide pos="2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salom\OneDrive\Accenture%20DataSet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d.docs.live.net/ab3986ddcfde0307/Accenture%20DataS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32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3200" b="1"/>
              <a:t>Top 5 Categories by aggregate “Popularity” Scores</a:t>
            </a:r>
            <a:endParaRPr sz="3200" b="1"/>
          </a:p>
        </c:rich>
      </c:tx>
      <c:layout>
        <c:manualLayout>
          <c:xMode val="edge"/>
          <c:yMode val="edge"/>
          <c:x val="0.192803187086093"/>
          <c:y val="0.040557667934093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756970147197"/>
          <c:y val="0.156197865470857"/>
          <c:w val="0.807868213771492"/>
          <c:h val="0.69816916880263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'[Accenture DataSet.xlsx]Sheet2'!$N$1</c:f>
              <c:strCache>
                <c:ptCount val="1"/>
                <c:pt idx="0">
                  <c:v>Scores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40000"/>
                    <a:lumOff val="60000"/>
                    <a:alpha val="91000"/>
                  </a:schemeClr>
                </a:gs>
                <a:gs pos="90000">
                  <a:schemeClr val="accent1"/>
                </a:gs>
              </a:gsLst>
              <a:lin ang="10800000" scaled="0"/>
            </a:gradFill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  <a:effectLst>
              <a:outerShdw blurRad="76200" dist="25400" dir="2700000" algn="tl" rotWithShape="0">
                <a:schemeClr val="accent1">
                  <a:lumMod val="50000"/>
                  <a:alpha val="30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'[Accenture DataSet.xlsx]Sheet2'!$M$2:$M$6</c:f>
              <c:strCache>
                <c:ptCount val="5"/>
                <c:pt idx="0">
                  <c:v>Cooking</c:v>
                </c:pt>
                <c:pt idx="1">
                  <c:v>Animals</c:v>
                </c:pt>
                <c:pt idx="2">
                  <c:v>Healthy Eating</c:v>
                </c:pt>
                <c:pt idx="3">
                  <c:v>Science</c:v>
                </c:pt>
                <c:pt idx="4">
                  <c:v>Travel</c:v>
                </c:pt>
              </c:strCache>
            </c:strRef>
          </c:cat>
          <c:val>
            <c:numRef>
              <c:f>'[Accenture DataSet.xlsx]Sheet2'!$N$2:$N$6</c:f>
              <c:numCache>
                <c:formatCode>General</c:formatCode>
                <c:ptCount val="5"/>
                <c:pt idx="0">
                  <c:v>49681</c:v>
                </c:pt>
                <c:pt idx="1">
                  <c:v>52443</c:v>
                </c:pt>
                <c:pt idx="2">
                  <c:v>52745</c:v>
                </c:pt>
                <c:pt idx="3">
                  <c:v>53657</c:v>
                </c:pt>
                <c:pt idx="4">
                  <c:v>53935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40"/>
        <c:axId val="461777031"/>
        <c:axId val="177300730"/>
      </c:barChart>
      <c:catAx>
        <c:axId val="461777031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sz="2800" b="1"/>
                  <a:t>Categories</a:t>
                </a:r>
                <a:endParaRPr sz="28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7300730"/>
        <c:crosses val="autoZero"/>
        <c:auto val="1"/>
        <c:lblAlgn val="ctr"/>
        <c:lblOffset val="100"/>
        <c:noMultiLvlLbl val="0"/>
      </c:catAx>
      <c:valAx>
        <c:axId val="17730073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sz="2400" b="1"/>
                  <a:t>Aggreagate “Popularity” score</a:t>
                </a:r>
                <a:endParaRPr sz="2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1777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lang="en-US" sz="1400" b="1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 DataSet.xlsx]Sheet1!PivotTable1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/>
              <a:t>Popularity</a:t>
            </a:r>
            <a:r>
              <a:rPr lang="en-US" sz="3200" b="1" baseline="0"/>
              <a:t> percentage share from top 5 categories</a:t>
            </a:r>
            <a:endParaRPr lang="en-US" sz="32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explosion val="8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20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Sheet1!$A$4:$A$8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healthy eating</c:v>
                </c:pt>
                <c:pt idx="3">
                  <c:v>science</c:v>
                </c:pt>
                <c:pt idx="4">
                  <c:v>travel</c:v>
                </c:pt>
              </c:strCache>
            </c:strRef>
          </c:cat>
          <c:val>
            <c:numRef>
              <c:f>Sheet1!$B$4:$B$8</c:f>
              <c:numCache>
                <c:formatCode>0.00%</c:formatCode>
                <c:ptCount val="5"/>
                <c:pt idx="0">
                  <c:v>0.199812543577903</c:v>
                </c:pt>
                <c:pt idx="1">
                  <c:v>0.189289075329287</c:v>
                </c:pt>
                <c:pt idx="2">
                  <c:v>0.200963190721669</c:v>
                </c:pt>
                <c:pt idx="3">
                  <c:v>0.204437992692248</c:v>
                </c:pt>
                <c:pt idx="4">
                  <c:v>0.205497197678893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1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gradFill>
        <a:gsLst>
          <a:gs pos="0">
            <a:schemeClr val="phClr">
              <a:lumMod val="40000"/>
              <a:lumOff val="60000"/>
              <a:alpha val="91000"/>
            </a:schemeClr>
          </a:gs>
          <a:gs pos="90000">
            <a:schemeClr val="phClr"/>
          </a:gs>
        </a:gsLst>
        <a:lin ang="10800000" scaled="0"/>
      </a:gradFill>
      <a:ln>
        <a:gradFill>
          <a:gsLst>
            <a:gs pos="0">
              <a:schemeClr val="phClr"/>
            </a:gs>
            <a:gs pos="100000">
              <a:schemeClr val="phClr">
                <a:lumMod val="75000"/>
              </a:schemeClr>
            </a:gs>
          </a:gsLst>
          <a:lin ang="10800000" scaled="0"/>
        </a:gradFill>
      </a:ln>
      <a:effectLst>
        <a:outerShdw blurRad="76200" dist="25400" dir="2700000" algn="tl" rotWithShape="0">
          <a:schemeClr val="phClr">
            <a:lumMod val="50000"/>
            <a:alpha val="30000"/>
          </a:schemeClr>
        </a:outerShdw>
      </a:effectLst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19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88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88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ctr">
              <a:lnSpc>
                <a:spcPts val="11060"/>
              </a:lnSpc>
            </a:pPr>
            <a:r>
              <a:rPr lang="en-US" sz="88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  <a:endParaRPr lang="en-US" sz="88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1094085" y="1580515"/>
            <a:ext cx="6974840" cy="8329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200" b="1"/>
              <a:t>Analysis</a:t>
            </a:r>
            <a:endParaRPr lang="en-US" sz="3200" b="1"/>
          </a:p>
          <a:p>
            <a:endParaRPr lang="en-IN" altLang="en-US" sz="2400"/>
          </a:p>
          <a:p>
            <a:r>
              <a:rPr lang="en-IN" altLang="en-US" sz="2400"/>
              <a:t>Travel and Science are the two most popular categories of the content, showing people are enjoying “Exploring” and “Factual” content the most.</a:t>
            </a:r>
            <a:endParaRPr lang="en-US" sz="2400"/>
          </a:p>
          <a:p>
            <a:endParaRPr lang="en-US" sz="2400"/>
          </a:p>
          <a:p>
            <a:r>
              <a:rPr lang="en-IN" altLang="en-US" sz="3200" b="1"/>
              <a:t>Insights</a:t>
            </a:r>
            <a:endParaRPr lang="en-IN" altLang="en-US" sz="3200" b="1"/>
          </a:p>
          <a:p>
            <a:endParaRPr lang="en-IN" altLang="en-US" sz="2400"/>
          </a:p>
          <a:p>
            <a:r>
              <a:rPr lang="en-IN" altLang="en-US" sz="2400"/>
              <a:t>Food is a common theme with the top 5 categories with “Healthy Eating” ranking the highest. This may give an indication to the audience within your user base. you can use this insight to create a campaign and work with healthy eatting brands.</a:t>
            </a:r>
            <a:endParaRPr lang="en-IN" altLang="en-US" sz="2400"/>
          </a:p>
          <a:p>
            <a:endParaRPr lang="en-IN" altLang="en-US" sz="2400"/>
          </a:p>
          <a:p>
            <a:r>
              <a:rPr lang="en-IN" altLang="en-US" sz="3200" b="1"/>
              <a:t>Next Step</a:t>
            </a:r>
            <a:endParaRPr lang="en-IN" altLang="en-US" sz="3200" b="1"/>
          </a:p>
          <a:p>
            <a:endParaRPr lang="en-IN" altLang="en-US" sz="3200" b="1"/>
          </a:p>
          <a:p>
            <a:r>
              <a:rPr lang="en-IN" altLang="en-US" sz="2400"/>
              <a:t>This analysis is insightful, but its time to take this analysis into large scale production for real-time understanding of your business.</a:t>
            </a:r>
            <a:endParaRPr lang="en-IN" altLang="en-US" sz="2400"/>
          </a:p>
          <a:p>
            <a:endParaRPr lang="en-I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763000" y="2951480"/>
            <a:ext cx="7016750" cy="5096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/>
              <a:t>Social Buzz is a fast growing company that need to adapt quickly to its global scale.Accenture has begun a 3 month </a:t>
            </a:r>
            <a:r>
              <a:rPr lang="en-IN" altLang="en-US" sz="3200"/>
              <a:t>proof of concept</a:t>
            </a:r>
            <a:r>
              <a:rPr lang="en-US" sz="3200"/>
              <a:t> focusing on these task:</a:t>
            </a:r>
            <a:endParaRPr lang="en-US" sz="3200"/>
          </a:p>
          <a:p>
            <a:endParaRPr 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Audit of social Buzz’s big data practice</a:t>
            </a:r>
            <a:endParaRPr 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Recomendations for a successfull </a:t>
            </a:r>
            <a:r>
              <a:rPr lang="en-IN" altLang="en-US" sz="3200"/>
              <a:t>initial public offereing</a:t>
            </a:r>
            <a:endParaRPr 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Analysis to find Social Buzz’s top 5 most popular categories of content </a:t>
            </a:r>
            <a:endParaRPr 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76200" y="381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438400" y="4914900"/>
            <a:ext cx="7367905" cy="5078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 b="1">
                <a:solidFill>
                  <a:schemeClr val="bg1"/>
                </a:solidFill>
              </a:rPr>
              <a:t>Over </a:t>
            </a:r>
            <a:r>
              <a:rPr lang="en-US" sz="3600" b="1" u="sng">
                <a:solidFill>
                  <a:schemeClr val="bg1"/>
                </a:solidFill>
              </a:rPr>
              <a:t>100000</a:t>
            </a:r>
            <a:r>
              <a:rPr lang="en-US" sz="3600" b="1">
                <a:solidFill>
                  <a:schemeClr val="bg1"/>
                </a:solidFill>
              </a:rPr>
              <a:t> post</a:t>
            </a:r>
            <a:r>
              <a:rPr lang="en-IN" altLang="en-US" sz="3600" b="1">
                <a:solidFill>
                  <a:schemeClr val="bg1"/>
                </a:solidFill>
              </a:rPr>
              <a:t>s </a:t>
            </a:r>
            <a:r>
              <a:rPr lang="en-US" sz="3600" b="1">
                <a:solidFill>
                  <a:schemeClr val="bg1"/>
                </a:solidFill>
              </a:rPr>
              <a:t>per day</a:t>
            </a:r>
            <a:endParaRPr lang="en-US" sz="3600" b="1">
              <a:solidFill>
                <a:schemeClr val="bg1"/>
              </a:solidFill>
            </a:endParaRPr>
          </a:p>
          <a:p>
            <a:endParaRPr lang="en-US" sz="3600" b="1">
              <a:solidFill>
                <a:schemeClr val="bg1"/>
              </a:solidFill>
            </a:endParaRPr>
          </a:p>
          <a:p>
            <a:r>
              <a:rPr lang="en-US" sz="3600" b="1" u="sng">
                <a:solidFill>
                  <a:schemeClr val="bg1"/>
                </a:solidFill>
              </a:rPr>
              <a:t>36,500,000</a:t>
            </a:r>
            <a:r>
              <a:rPr lang="en-US" sz="3600" b="1">
                <a:solidFill>
                  <a:schemeClr val="bg1"/>
                </a:solidFill>
              </a:rPr>
              <a:t> pieces of content per year</a:t>
            </a:r>
            <a:endParaRPr lang="en-US" sz="3200" b="1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r>
              <a:rPr lang="en-US" sz="2800" b="1" u="sng">
                <a:solidFill>
                  <a:schemeClr val="bg1"/>
                </a:solidFill>
              </a:rPr>
              <a:t>But how to capitalize it when its too much?</a:t>
            </a:r>
            <a:endParaRPr lang="en-US" sz="2800" b="1">
              <a:solidFill>
                <a:schemeClr val="bg1"/>
              </a:solidFill>
            </a:endParaRPr>
          </a:p>
          <a:p>
            <a:endParaRPr lang="en-US" sz="2800" b="1">
              <a:solidFill>
                <a:schemeClr val="bg1"/>
              </a:solidFill>
            </a:endParaRPr>
          </a:p>
          <a:p>
            <a:endParaRPr lang="en-US" sz="2800" b="1">
              <a:solidFill>
                <a:schemeClr val="bg1"/>
              </a:solidFill>
            </a:endParaRPr>
          </a:p>
          <a:p>
            <a:r>
              <a:rPr lang="en-US" sz="2800" b="1" u="sng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US" sz="2800" b="1" u="sng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14020800" y="7505700"/>
            <a:ext cx="4006215" cy="2246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 b="1"/>
              <a:t>Andrew Fleming</a:t>
            </a:r>
            <a:endParaRPr lang="en-US" sz="3600" b="1"/>
          </a:p>
          <a:p>
            <a:r>
              <a:rPr lang="en-US" sz="2800" b="1"/>
              <a:t>Chief Technical Architect</a:t>
            </a:r>
            <a:endParaRPr lang="en-US" sz="2800" b="1"/>
          </a:p>
        </p:txBody>
      </p:sp>
      <p:sp>
        <p:nvSpPr>
          <p:cNvPr id="33" name="Text Box 32"/>
          <p:cNvSpPr txBox="1"/>
          <p:nvPr/>
        </p:nvSpPr>
        <p:spPr>
          <a:xfrm>
            <a:off x="14029055" y="4566920"/>
            <a:ext cx="3954145" cy="174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 b="1"/>
              <a:t>Marcus Rompton</a:t>
            </a:r>
            <a:endParaRPr lang="en-US" sz="3600" b="1"/>
          </a:p>
          <a:p>
            <a:r>
              <a:rPr lang="en-US" sz="2800" b="1"/>
              <a:t> Senior Principle</a:t>
            </a:r>
            <a:endParaRPr lang="en-US" sz="2800" b="1"/>
          </a:p>
        </p:txBody>
      </p:sp>
      <p:sp>
        <p:nvSpPr>
          <p:cNvPr id="34" name="Text Box 33"/>
          <p:cNvSpPr txBox="1"/>
          <p:nvPr/>
        </p:nvSpPr>
        <p:spPr>
          <a:xfrm>
            <a:off x="14063980" y="1638300"/>
            <a:ext cx="3462020" cy="1341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 b="1"/>
              <a:t>Salomi Rodrigues</a:t>
            </a:r>
            <a:endParaRPr lang="en-US" sz="3600" b="1"/>
          </a:p>
          <a:p>
            <a:r>
              <a:rPr lang="en-US" sz="2800" b="1"/>
              <a:t> Data Analyst</a:t>
            </a:r>
            <a:endParaRPr lang="en-US" sz="2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860165" y="1485900"/>
            <a:ext cx="3765550" cy="724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 b="1">
                <a:solidFill>
                  <a:schemeClr val="bg1"/>
                </a:solidFill>
              </a:rPr>
              <a:t>Data Understanding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5943600" y="3009900"/>
            <a:ext cx="2802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Data Cleaning</a:t>
            </a:r>
            <a:r>
              <a:rPr lang="en-US"/>
              <a:t> </a:t>
            </a:r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7696200" y="4686300"/>
            <a:ext cx="3295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Data Modelling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9677400" y="6286500"/>
            <a:ext cx="3307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Data Analysis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11353800" y="8037830"/>
            <a:ext cx="4137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Uncover Insights</a:t>
            </a:r>
            <a:endParaRPr 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650875" y="2781300"/>
            <a:ext cx="55429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371600" lvl="3" indent="457200"/>
            <a:r>
              <a:rPr lang="en-US" sz="9600">
                <a:solidFill>
                  <a:srgbClr val="A100FF"/>
                </a:solidFill>
                <a:sym typeface="+mn-ea"/>
              </a:rPr>
              <a:t>16</a:t>
            </a:r>
            <a:endParaRPr lang="en-US" sz="9600">
              <a:solidFill>
                <a:srgbClr val="A100FF"/>
              </a:solidFill>
              <a:sym typeface="+mn-ea"/>
            </a:endParaRPr>
          </a:p>
          <a:p>
            <a:endParaRPr lang="en-US" sz="4000">
              <a:sym typeface="+mn-ea"/>
            </a:endParaRPr>
          </a:p>
          <a:p>
            <a:r>
              <a:rPr lang="en-US" sz="4000">
                <a:sym typeface="+mn-ea"/>
              </a:rPr>
              <a:t>              UNIQUE </a:t>
            </a:r>
            <a:endParaRPr lang="en-US" sz="4000">
              <a:sym typeface="+mn-ea"/>
            </a:endParaRPr>
          </a:p>
          <a:p>
            <a:r>
              <a:rPr lang="en-US" sz="4000">
                <a:sym typeface="+mn-ea"/>
              </a:rPr>
              <a:t>           CATEGORIES</a:t>
            </a:r>
            <a:endParaRPr lang="en-US" sz="4000"/>
          </a:p>
        </p:txBody>
      </p:sp>
      <p:sp>
        <p:nvSpPr>
          <p:cNvPr id="22" name="Text Box 21"/>
          <p:cNvSpPr txBox="1"/>
          <p:nvPr/>
        </p:nvSpPr>
        <p:spPr>
          <a:xfrm>
            <a:off x="5664835" y="2781300"/>
            <a:ext cx="62420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914400" lvl="2" indent="457200"/>
            <a:r>
              <a:rPr lang="en-US" sz="9600">
                <a:solidFill>
                  <a:srgbClr val="A100FF"/>
                </a:solidFill>
              </a:rPr>
              <a:t> 1368</a:t>
            </a:r>
            <a:endParaRPr lang="en-US" sz="9600">
              <a:solidFill>
                <a:srgbClr val="A100FF"/>
              </a:solidFill>
            </a:endParaRPr>
          </a:p>
          <a:p>
            <a:endParaRPr lang="en-US" sz="4000"/>
          </a:p>
          <a:p>
            <a:r>
              <a:rPr lang="en-US" sz="4000"/>
              <a:t>    REACTIONS TO “TRAVEL”                 </a:t>
            </a:r>
            <a:endParaRPr lang="en-US" sz="4000"/>
          </a:p>
          <a:p>
            <a:r>
              <a:rPr lang="en-US" sz="4000"/>
              <a:t>                   POSTS</a:t>
            </a:r>
            <a:endParaRPr lang="en-US" sz="4000"/>
          </a:p>
        </p:txBody>
      </p:sp>
      <p:sp>
        <p:nvSpPr>
          <p:cNvPr id="25" name="Text Box 24"/>
          <p:cNvSpPr txBox="1"/>
          <p:nvPr/>
        </p:nvSpPr>
        <p:spPr>
          <a:xfrm>
            <a:off x="12496800" y="2857500"/>
            <a:ext cx="4953000" cy="3392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8800">
                <a:solidFill>
                  <a:srgbClr val="A100FF"/>
                </a:solidFill>
              </a:rPr>
              <a:t>AUGUST</a:t>
            </a:r>
            <a:endParaRPr lang="en-IN" altLang="en-US" sz="8800">
              <a:solidFill>
                <a:srgbClr val="A100FF"/>
              </a:solidFill>
            </a:endParaRPr>
          </a:p>
          <a:p>
            <a:r>
              <a:rPr lang="en-IN" altLang="en-US" sz="4000">
                <a:solidFill>
                  <a:schemeClr val="tx1"/>
                </a:solidFill>
              </a:rPr>
              <a:t>  </a:t>
            </a:r>
            <a:endParaRPr lang="en-IN" altLang="en-US" sz="4000">
              <a:solidFill>
                <a:schemeClr val="tx1"/>
              </a:solidFill>
            </a:endParaRPr>
          </a:p>
          <a:p>
            <a:r>
              <a:rPr lang="en-IN" altLang="en-US" sz="4000">
                <a:solidFill>
                  <a:schemeClr val="tx1"/>
                </a:solidFill>
              </a:rPr>
              <a:t>     MONTH WITH </a:t>
            </a:r>
            <a:endParaRPr lang="en-IN" altLang="en-US" sz="4000">
              <a:solidFill>
                <a:schemeClr val="tx1"/>
              </a:solidFill>
            </a:endParaRPr>
          </a:p>
          <a:p>
            <a:r>
              <a:rPr lang="en-IN" altLang="en-US" sz="4000">
                <a:solidFill>
                  <a:schemeClr val="tx1"/>
                </a:solidFill>
              </a:rPr>
              <a:t>        MOST POSTS</a:t>
            </a:r>
            <a:endParaRPr lang="en-IN" alt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1" name="Chart 30"/>
          <p:cNvGraphicFramePr/>
          <p:nvPr/>
        </p:nvGraphicFramePr>
        <p:xfrm>
          <a:off x="3697605" y="1798320"/>
          <a:ext cx="12920345" cy="745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/>
          <p:cNvGraphicFramePr/>
          <p:nvPr/>
        </p:nvGraphicFramePr>
        <p:xfrm>
          <a:off x="2825115" y="1050925"/>
          <a:ext cx="13557250" cy="8154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1559</Words>
  <Application>WPS Presentation</Application>
  <PresentationFormat>Custom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Graphik Regular</vt:lpstr>
      <vt:lpstr>Yu Gothic UI</vt:lpstr>
      <vt:lpstr>Clear Sans Regular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salom</cp:lastModifiedBy>
  <cp:revision>19</cp:revision>
  <dcterms:created xsi:type="dcterms:W3CDTF">2006-08-16T00:00:00Z</dcterms:created>
  <dcterms:modified xsi:type="dcterms:W3CDTF">2024-05-17T15:09:06Z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4425638B8FE542B39AA25A7F7F91EB1F_13</vt:lpwstr>
  </property>
  <property fmtid="{D5CDD505-2E9C-101B-9397-08002B2CF9AE}" pid="3" name="KSOProductBuildVer">
    <vt:lpwstr>1033-12.2.0.16909</vt:lpwstr>
  </property>
</Properties>
</file>